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90" r:id="rId2"/>
    <p:sldId id="291" r:id="rId3"/>
  </p:sldIdLst>
  <p:sldSz cx="9144000" cy="6858000" type="screen4x3"/>
  <p:notesSz cx="6797675" cy="98742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FF00"/>
    <a:srgbClr val="B2B2B2"/>
    <a:srgbClr val="FF0066"/>
    <a:srgbClr val="FF99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18" autoAdjust="0"/>
    <p:restoredTop sz="97869" autoAdjust="0"/>
  </p:normalViewPr>
  <p:slideViewPr>
    <p:cSldViewPr snapToGrid="0">
      <p:cViewPr>
        <p:scale>
          <a:sx n="90" d="100"/>
          <a:sy n="90" d="100"/>
        </p:scale>
        <p:origin x="-79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7" d="100"/>
        <a:sy n="5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D0CA6F-7080-453B-BE8F-597B5902A50C}" type="datetimeFigureOut">
              <a:rPr lang="de-DE" smtClean="0"/>
              <a:t>08.11.2018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B46D56-C30E-4118-AE9F-9A9EDDAF61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7499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E2D4-0B69-4109-955D-06AC62010AB6}" type="datetime2">
              <a:rPr lang="de-DE" smtClean="0"/>
              <a:t>Donnerstag, 8. November 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762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562CF-6E58-428E-BB59-C28125A2E74C}" type="datetime2">
              <a:rPr lang="de-DE" smtClean="0"/>
              <a:t>Donnerstag, 8. November 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2322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8995-25AC-43EE-B741-9A478D40E6D6}" type="datetime2">
              <a:rPr lang="de-DE" smtClean="0"/>
              <a:t>Donnerstag, 8. November 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8055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FFCAB-3FFD-4D5F-B6AD-A88392CD482A}" type="datetime2">
              <a:rPr lang="de-DE" smtClean="0"/>
              <a:t>Donnerstag, 8. November 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6755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835E1-7DCE-404F-8776-3153CF2F3F7A}" type="datetime2">
              <a:rPr lang="de-DE" smtClean="0"/>
              <a:t>Donnerstag, 8. November 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3729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869B2-E3B0-4CD9-9822-46F78BEDBD5E}" type="datetime2">
              <a:rPr lang="de-DE" smtClean="0"/>
              <a:t>Donnerstag, 8. November 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9542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E88B3-1E92-4EB6-9D11-514449D1B810}" type="datetime2">
              <a:rPr lang="de-DE" smtClean="0"/>
              <a:t>Donnerstag, 8. November 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0055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AD418-C4F9-43E7-852F-38E5C1A98F62}" type="datetime2">
              <a:rPr lang="de-DE" smtClean="0"/>
              <a:t>Donnerstag, 8. November 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6817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427A4-32B5-4839-A5CC-1C840483B6E5}" type="datetime2">
              <a:rPr lang="de-DE" smtClean="0"/>
              <a:t>Donnerstag, 8. November 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2997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6A97C-9212-4F59-A0EF-D718E7ADFFC5}" type="datetime2">
              <a:rPr lang="de-DE" smtClean="0"/>
              <a:t>Donnerstag, 8. November 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1541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6F34B-C6EE-4AF1-AD31-0B242F882D71}" type="datetime2">
              <a:rPr lang="de-DE" smtClean="0"/>
              <a:t>Donnerstag, 8. November 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3355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C3703-9F4B-4892-938B-FBA7BF336041}" type="datetime2">
              <a:rPr lang="de-DE" smtClean="0"/>
              <a:t>Donnerstag, 8. November 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9D13F-36DC-4747-A446-3AB8D04276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7756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rgenome.org/facts/how-do-you-map-a-genome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wmf"/><Relationship Id="rId4" Type="http://schemas.openxmlformats.org/officeDocument/2006/relationships/hyperlink" Target="https://creativecommons.org/licenses/by/4.0/legalcod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1</a:t>
            </a:fld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="" xmlns:a16="http://schemas.microsoft.com/office/drawing/2014/main" id="{EA51952A-0E66-482F-893B-ACC624C831E6}"/>
              </a:ext>
            </a:extLst>
          </p:cNvPr>
          <p:cNvSpPr txBox="1"/>
          <p:nvPr/>
        </p:nvSpPr>
        <p:spPr>
          <a:xfrm>
            <a:off x="307048" y="1231316"/>
            <a:ext cx="8361135" cy="47671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Bakterien müssen sich vor eingedrungener Fremd-DNA (z. B. Viren-DNA) schützen. Zu diesem Zweck besitzen sie </a:t>
            </a:r>
          </a:p>
          <a:p>
            <a:pPr>
              <a:lnSpc>
                <a:spcPct val="150000"/>
              </a:lnSpc>
            </a:pP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artspezifische 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Restriktionsenzyme (abgekürzt RE), 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die spezielle DNA-Basenabfolgen in der fremden DNA erkennen und </a:t>
            </a:r>
            <a:endParaRPr lang="de-DE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diese zerschneiden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. Gleichzeitig muss aber die eigene Erbsubstanz geschützt werden: Modifizierende Enzyme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  <a:p>
            <a:pPr>
              <a:lnSpc>
                <a:spcPct val="150000"/>
              </a:lnSpc>
            </a:pP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ändern hier 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die entsprechenden Erkennungssequenzen durch Ansetzen einer Methyl-Gruppe. Diese „Methylierung“ </a:t>
            </a:r>
            <a:endParaRPr lang="de-DE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bewirkt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dass 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die betreffende  Stelle von den Restriktionsenzymen nicht mehr erkannt werden kann – die 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eigene </a:t>
            </a:r>
          </a:p>
          <a:p>
            <a:pPr>
              <a:lnSpc>
                <a:spcPct val="150000"/>
              </a:lnSpc>
            </a:pP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DNA 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ist 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geschützt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. Dieses 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sogenannte 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Restriktions-Modifikations-System zum Schutz vor artfremder DNA umfasst </a:t>
            </a:r>
            <a:endParaRPr lang="de-DE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also 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sowohl 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ein 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spezifisches Restriktionsenzym als auch eine Methylase, die die Bakterien-DNA spezifisch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methyliert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und 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somit 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deren 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Abbau durch die eigene Endonuklease verhindert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Restriktionsenzyme (RE) werden in drei große Klassen (Typ I, Typ II und Typ III) eingeteilt. Die gebräuchlichsten REs </a:t>
            </a:r>
          </a:p>
          <a:p>
            <a:pPr>
              <a:lnSpc>
                <a:spcPct val="150000"/>
              </a:lnSpc>
            </a:pP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gehören dem Typ II an, von dem mittlerweile mehr als 3000 verschiedene beschrieben wurden. Typ-II-REs sind </a:t>
            </a:r>
          </a:p>
          <a:p>
            <a:pPr>
              <a:lnSpc>
                <a:spcPct val="150000"/>
              </a:lnSpc>
            </a:pP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normalerweise Homodimere und benötigen Mg</a:t>
            </a:r>
            <a:r>
              <a:rPr lang="de-DE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2+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-Ionen als Cofaktoren. Sie sind typische Vertreter des beschriebenen </a:t>
            </a:r>
          </a:p>
          <a:p>
            <a:pPr>
              <a:lnSpc>
                <a:spcPct val="150000"/>
              </a:lnSpc>
            </a:pP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Restriktions-Modifikations-Modells und schneiden DNA an spezifischen Erkennungsstellen, wobei freie 5´-P- und </a:t>
            </a:r>
          </a:p>
          <a:p>
            <a:pPr>
              <a:lnSpc>
                <a:spcPct val="150000"/>
              </a:lnSpc>
            </a:pP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3´-OH-Enden entstehen. Die Erkennungssequenzen sind im Allgemeinen 4 bis 8 Basenpaare lange Palindrome. </a:t>
            </a:r>
          </a:p>
          <a:p>
            <a:pPr>
              <a:lnSpc>
                <a:spcPct val="150000"/>
              </a:lnSpc>
            </a:pP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Manche REs erkennen auch unterbrochene oder unvollständig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palindromische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Sequenzmuster. Je nach Position der </a:t>
            </a:r>
          </a:p>
          <a:p>
            <a:pPr>
              <a:lnSpc>
                <a:spcPct val="150000"/>
              </a:lnSpc>
            </a:pP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Schnittstelle werden bei der Restriktion überhängende 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(„klebrige“, 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engl. </a:t>
            </a:r>
            <a:r>
              <a:rPr lang="de-DE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sticky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) Enden mit 5´- oder 3´-Überhängen </a:t>
            </a:r>
          </a:p>
          <a:p>
            <a:pPr>
              <a:lnSpc>
                <a:spcPct val="150000"/>
              </a:lnSpc>
            </a:pP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oder stumpfe (engl. </a:t>
            </a:r>
            <a:r>
              <a:rPr lang="de-DE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blunt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) Enden erzeugt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6" name="Textfeld 15"/>
          <p:cNvSpPr txBox="1"/>
          <p:nvPr/>
        </p:nvSpPr>
        <p:spPr>
          <a:xfrm>
            <a:off x="322288" y="733237"/>
            <a:ext cx="6647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Information zum Begriff Restriktionsenzyme</a:t>
            </a:r>
          </a:p>
        </p:txBody>
      </p:sp>
      <p:grpSp>
        <p:nvGrpSpPr>
          <p:cNvPr id="20" name="Gruppieren 19"/>
          <p:cNvGrpSpPr/>
          <p:nvPr/>
        </p:nvGrpSpPr>
        <p:grpSpPr>
          <a:xfrm>
            <a:off x="342044" y="228600"/>
            <a:ext cx="8595953" cy="434975"/>
            <a:chOff x="323664" y="188640"/>
            <a:chExt cx="8595953" cy="434975"/>
          </a:xfrm>
        </p:grpSpPr>
        <p:sp>
          <p:nvSpPr>
            <p:cNvPr id="21" name="Textfeld 2"/>
            <p:cNvSpPr txBox="1">
              <a:spLocks noChangeArrowheads="1"/>
            </p:cNvSpPr>
            <p:nvPr/>
          </p:nvSpPr>
          <p:spPr bwMode="auto">
            <a:xfrm>
              <a:off x="323664" y="256312"/>
              <a:ext cx="4464360" cy="3510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de-DE" sz="1000" dirty="0">
                  <a:effectLst/>
                  <a:latin typeface="Univers 47 CondensedLight"/>
                  <a:ea typeface="Times New Roman"/>
                  <a:cs typeface="Times New Roman"/>
                </a:rPr>
                <a:t>Landesinstitut für Schulentwicklung</a:t>
              </a:r>
            </a:p>
          </p:txBody>
        </p:sp>
        <p:pic>
          <p:nvPicPr>
            <p:cNvPr id="22" name="Grafik 2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14696" y="188640"/>
              <a:ext cx="504921" cy="434975"/>
            </a:xfrm>
            <a:prstGeom prst="rect">
              <a:avLst/>
            </a:prstGeom>
          </p:spPr>
        </p:pic>
        <p:cxnSp>
          <p:nvCxnSpPr>
            <p:cNvPr id="23" name="Gerade Verbindung 22"/>
            <p:cNvCxnSpPr/>
            <p:nvPr/>
          </p:nvCxnSpPr>
          <p:spPr>
            <a:xfrm flipH="1">
              <a:off x="395536" y="527490"/>
              <a:ext cx="797619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4211262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784" y="2042159"/>
            <a:ext cx="4838282" cy="318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9D13F-36DC-4747-A446-3AB8D0427638}" type="slidenum">
              <a:rPr lang="de-DE" smtClean="0"/>
              <a:t>2</a:t>
            </a:fld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>
            <a:off x="322288" y="733237"/>
            <a:ext cx="6647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Information zum Begriff Restriktionsenzyme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="" xmlns:a16="http://schemas.microsoft.com/office/drawing/2014/main" id="{EA51952A-0E66-482F-893B-ACC624C831E6}"/>
              </a:ext>
            </a:extLst>
          </p:cNvPr>
          <p:cNvSpPr txBox="1"/>
          <p:nvPr/>
        </p:nvSpPr>
        <p:spPr>
          <a:xfrm>
            <a:off x="307048" y="1109396"/>
            <a:ext cx="7826758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Das 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Aktivitätsoptimum der meisten REs liegt bei 37 °C. Manche Enzyme (z. B.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TaqI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) arbeiten bei 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65 °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C optimal, </a:t>
            </a:r>
            <a:endParaRPr lang="de-DE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wenige 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bei niederen Temperaturen (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SmaI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25 °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C). Zahlreiche Enzyme lassen sich durch Hitzebehandlung bei </a:t>
            </a:r>
            <a:endParaRPr lang="de-DE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65 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°C inaktivieren.</a:t>
            </a:r>
          </a:p>
          <a:p>
            <a:pPr>
              <a:lnSpc>
                <a:spcPct val="150000"/>
              </a:lnSpc>
            </a:pP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de-DE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de-DE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de-DE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de-DE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de-DE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de-DE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Merke!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andere Bezeichnungen für REs	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Restriktionsendonukleasen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spezifische Aktivität		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unterschiedlich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, spezifische 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Erkennungssequenzen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katalysierte Reaktion	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	Zerschneiden 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des Zucker-Phosphat-Rückgrats eines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doppelsträngigen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		DNA-Moleküls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bgerundete rechteckige Legende 2"/>
          <p:cNvSpPr/>
          <p:nvPr/>
        </p:nvSpPr>
        <p:spPr>
          <a:xfrm>
            <a:off x="6377511" y="1716959"/>
            <a:ext cx="2285407" cy="1914525"/>
          </a:xfrm>
          <a:prstGeom prst="wedgeRoundRectCallout">
            <a:avLst>
              <a:gd name="adj1" fmla="val -100481"/>
              <a:gd name="adj2" fmla="val -11132"/>
              <a:gd name="adj3" fmla="val 16667"/>
            </a:avLst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de-DE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Restriktionsverdau  von DNA am Beispiel des Restriktionsenzyms </a:t>
            </a:r>
            <a:r>
              <a:rPr lang="de-DE" sz="1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EcoRI</a:t>
            </a:r>
            <a:r>
              <a:rPr lang="de-DE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das die Sequenz GAATTC spezifisch erkennt und versetzt schneidet.</a:t>
            </a:r>
            <a:endParaRPr lang="de-DE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5816009" y="4637742"/>
            <a:ext cx="3327991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/>
              <a:t>Quelle</a:t>
            </a:r>
            <a:r>
              <a:rPr lang="en-US" sz="900" dirty="0"/>
              <a:t>: DNA Learning Center DNALC, </a:t>
            </a:r>
            <a:r>
              <a:rPr lang="de-DE" sz="900" dirty="0" smtClean="0"/>
              <a:t>Genome Research Limited, </a:t>
            </a:r>
            <a:r>
              <a:rPr lang="de-DE" sz="900" dirty="0" smtClean="0">
                <a:hlinkClick r:id="rId3"/>
              </a:rPr>
              <a:t>www.yourgenome.org/facts/how-do-you-map-a-genome</a:t>
            </a:r>
            <a:endParaRPr lang="de-DE" sz="900" dirty="0" smtClean="0"/>
          </a:p>
          <a:p>
            <a:r>
              <a:rPr lang="en-US" sz="900" dirty="0" smtClean="0"/>
              <a:t>CC </a:t>
            </a:r>
            <a:r>
              <a:rPr lang="en-US" sz="900" dirty="0"/>
              <a:t>BY </a:t>
            </a:r>
            <a:r>
              <a:rPr lang="en-US" sz="900" dirty="0"/>
              <a:t>4.0 </a:t>
            </a:r>
            <a:r>
              <a:rPr lang="en-US" sz="900" dirty="0">
                <a:hlinkClick r:id="rId4"/>
              </a:rPr>
              <a:t>https://</a:t>
            </a:r>
            <a:r>
              <a:rPr lang="en-US" sz="900" dirty="0" smtClean="0">
                <a:hlinkClick r:id="rId4"/>
              </a:rPr>
              <a:t>creativecommons.org/licenses/by/4.0/legalcode</a:t>
            </a:r>
            <a:r>
              <a:rPr lang="en-US" sz="900" dirty="0" smtClean="0"/>
              <a:t> </a:t>
            </a:r>
            <a:endParaRPr lang="de-DE" sz="900" dirty="0"/>
          </a:p>
          <a:p>
            <a:endParaRPr lang="de-DE" sz="1000" dirty="0"/>
          </a:p>
        </p:txBody>
      </p:sp>
      <p:grpSp>
        <p:nvGrpSpPr>
          <p:cNvPr id="14" name="Gruppieren 13"/>
          <p:cNvGrpSpPr/>
          <p:nvPr/>
        </p:nvGrpSpPr>
        <p:grpSpPr>
          <a:xfrm>
            <a:off x="342044" y="228600"/>
            <a:ext cx="8595953" cy="434975"/>
            <a:chOff x="323664" y="188640"/>
            <a:chExt cx="8595953" cy="434975"/>
          </a:xfrm>
        </p:grpSpPr>
        <p:sp>
          <p:nvSpPr>
            <p:cNvPr id="15" name="Textfeld 2"/>
            <p:cNvSpPr txBox="1">
              <a:spLocks noChangeArrowheads="1"/>
            </p:cNvSpPr>
            <p:nvPr/>
          </p:nvSpPr>
          <p:spPr bwMode="auto">
            <a:xfrm>
              <a:off x="323664" y="256312"/>
              <a:ext cx="4464360" cy="3510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200"/>
                </a:lnSpc>
                <a:spcAft>
                  <a:spcPts val="0"/>
                </a:spcAft>
              </a:pPr>
              <a:r>
                <a:rPr lang="de-DE" sz="1000" dirty="0">
                  <a:effectLst/>
                  <a:latin typeface="Univers 47 CondensedLight"/>
                  <a:ea typeface="Times New Roman"/>
                  <a:cs typeface="Times New Roman"/>
                </a:rPr>
                <a:t>Landesinstitut für Schulentwicklung</a:t>
              </a:r>
            </a:p>
          </p:txBody>
        </p:sp>
        <p:pic>
          <p:nvPicPr>
            <p:cNvPr id="16" name="Grafik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14696" y="188640"/>
              <a:ext cx="504921" cy="434975"/>
            </a:xfrm>
            <a:prstGeom prst="rect">
              <a:avLst/>
            </a:prstGeom>
          </p:spPr>
        </p:pic>
        <p:cxnSp>
          <p:nvCxnSpPr>
            <p:cNvPr id="20" name="Gerade Verbindung 19"/>
            <p:cNvCxnSpPr/>
            <p:nvPr/>
          </p:nvCxnSpPr>
          <p:spPr>
            <a:xfrm flipH="1">
              <a:off x="395536" y="527490"/>
              <a:ext cx="797619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43791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356</Words>
  <Application>Microsoft Office PowerPoint</Application>
  <PresentationFormat>Bildschirmpräsentation (4:3)</PresentationFormat>
  <Paragraphs>45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Hauke</dc:creator>
  <cp:lastModifiedBy>Barbian, Markus (LS)</cp:lastModifiedBy>
  <cp:revision>178</cp:revision>
  <cp:lastPrinted>2018-07-31T12:16:40Z</cp:lastPrinted>
  <dcterms:created xsi:type="dcterms:W3CDTF">2017-09-20T13:30:00Z</dcterms:created>
  <dcterms:modified xsi:type="dcterms:W3CDTF">2018-11-08T09:36:40Z</dcterms:modified>
</cp:coreProperties>
</file>